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6" r:id="rId2"/>
    <p:sldId id="263" r:id="rId3"/>
    <p:sldId id="265" r:id="rId4"/>
    <p:sldId id="266" r:id="rId5"/>
    <p:sldId id="273" r:id="rId6"/>
    <p:sldId id="269" r:id="rId7"/>
    <p:sldId id="267" r:id="rId8"/>
    <p:sldId id="268"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807CD-A910-4B3F-BB59-2E7DDBEA2023}" v="64" dt="2020-07-24T18:58:5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E0FFCC-A483-439F-8B12-5057321045DC}">
      <dgm:prSet/>
      <dgm:spPr>
        <a:solidFill>
          <a:schemeClr val="accent1">
            <a:lumMod val="50000"/>
          </a:schemeClr>
        </a:solidFill>
      </dgm:spPr>
      <dgm:t>
        <a:bodyPr/>
        <a:lstStyle/>
        <a:p>
          <a:r>
            <a:rPr lang="en-US" b="1"/>
            <a:t>Accessibility</a:t>
          </a:r>
          <a:endParaRPr lang="en-US"/>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a:solidFill>
          <a:schemeClr val="accent1">
            <a:lumMod val="50000"/>
          </a:schemeClr>
        </a:solidFill>
      </dgm:spPr>
      <dgm:t>
        <a:bodyPr/>
        <a:lstStyle/>
        <a:p>
          <a:r>
            <a:rPr lang="en-US" b="1"/>
            <a:t>Disability</a:t>
          </a:r>
          <a:endParaRPr lang="en-US"/>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C4F2A25-9B63-46FC-8BED-16F221B4C139}">
      <dgm:prSet/>
      <dgm:spPr>
        <a:solidFill>
          <a:schemeClr val="accent1">
            <a:lumMod val="50000"/>
          </a:schemeClr>
        </a:solidFill>
      </dgm:spPr>
      <dgm:t>
        <a:bodyPr/>
        <a:lstStyle/>
        <a:p>
          <a:r>
            <a:rPr lang="en-US" b="1"/>
            <a:t>Accessible Technology (AT)</a:t>
          </a:r>
          <a:endParaRPr lang="en-US"/>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a:t>A11y</a:t>
          </a:r>
          <a:endParaRPr lang="en-US"/>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511B63DA-5090-4298-95ED-4E5112359373}" type="pres">
      <dgm:prSet presAssocID="{6F4D5E34-9650-4044-9B1F-DE1F8F532AB2}" presName="linear" presStyleCnt="0">
        <dgm:presLayoutVars>
          <dgm:animLvl val="lvl"/>
          <dgm:resizeHandles val="exact"/>
        </dgm:presLayoutVars>
      </dgm:prSet>
      <dgm:spPr/>
    </dgm:pt>
    <dgm:pt modelId="{10DBB67B-63E3-4C9E-BB08-DE638FD9059B}" type="pres">
      <dgm:prSet presAssocID="{A4E0FFCC-A483-439F-8B12-5057321045DC}" presName="parentText" presStyleLbl="node1" presStyleIdx="0" presStyleCnt="4">
        <dgm:presLayoutVars>
          <dgm:chMax val="0"/>
          <dgm:bulletEnabled val="1"/>
        </dgm:presLayoutVars>
      </dgm:prSet>
      <dgm:spPr/>
    </dgm:pt>
    <dgm:pt modelId="{A255F266-8E08-4F65-B1C6-A736D4C9DABA}" type="pres">
      <dgm:prSet presAssocID="{BFDFB5E9-99E2-4637-9D4B-2FE454ADBEE9}" presName="spacer" presStyleCnt="0"/>
      <dgm:spPr/>
    </dgm:pt>
    <dgm:pt modelId="{5F5B2010-9F7C-4F85-BA19-0E749BF12EAC}" type="pres">
      <dgm:prSet presAssocID="{D5E078B7-92E1-4CF0-A96A-3580312A9B6C}" presName="parentText" presStyleLbl="node1" presStyleIdx="1" presStyleCnt="4">
        <dgm:presLayoutVars>
          <dgm:chMax val="0"/>
          <dgm:bulletEnabled val="1"/>
        </dgm:presLayoutVars>
      </dgm:prSet>
      <dgm:spPr/>
    </dgm:pt>
    <dgm:pt modelId="{74A3CA02-BE1A-47E4-BF47-AF00D6A5E0C4}" type="pres">
      <dgm:prSet presAssocID="{51716F28-F5E8-46B4-986F-D770CD714D65}"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A1000950-0962-4D9C-91C2-6A56360F227F}" srcId="{6F4D5E34-9650-4044-9B1F-DE1F8F532AB2}" destId="{A4E0FFCC-A483-439F-8B12-5057321045DC}" srcOrd="0" destOrd="0" parTransId="{913F08B9-C6B0-4633-8D68-5A990C8F02F0}" sibTransId="{BFDFB5E9-99E2-4637-9D4B-2FE454ADBEE9}"/>
    <dgm:cxn modelId="{2B9435A0-1D1B-4E60-876F-1B955500FE8F}" type="presOf" srcId="{BC4F2A25-9B63-46FC-8BED-16F221B4C139}" destId="{0F195EFF-DA94-4539-B317-981C8A7ED35A}" srcOrd="0" destOrd="0" presId="urn:microsoft.com/office/officeart/2005/8/layout/vList2"/>
    <dgm:cxn modelId="{208883B9-2542-4482-A83D-A6E64B8C43D5}" type="presOf" srcId="{A4E0FFCC-A483-439F-8B12-5057321045DC}" destId="{10DBB67B-63E3-4C9E-BB08-DE638FD9059B}" srcOrd="0" destOrd="0" presId="urn:microsoft.com/office/officeart/2005/8/layout/vList2"/>
    <dgm:cxn modelId="{2B2497C1-CC4A-4DB4-B4C3-34336F104B0E}" srcId="{6F4D5E34-9650-4044-9B1F-DE1F8F532AB2}" destId="{D5E078B7-92E1-4CF0-A96A-3580312A9B6C}" srcOrd="1" destOrd="0" parTransId="{05430F3B-BFF1-447D-AF85-E8924D938F4A}" sibTransId="{51716F28-F5E8-46B4-986F-D770CD714D65}"/>
    <dgm:cxn modelId="{84EEB5C1-850C-4760-BB05-66BFB394B330}" srcId="{6F4D5E34-9650-4044-9B1F-DE1F8F532AB2}" destId="{6395ACE4-41DF-4105-B0DD-B7E57AC33FF5}" srcOrd="3" destOrd="0" parTransId="{BEB6D2FC-5D84-49EA-BC55-3CEFA4575D52}" sibTransId="{DCA7C5D8-3F99-4087-8016-020120AEDDAF}"/>
    <dgm:cxn modelId="{C976B1EF-F414-483F-8BB3-1F1EC30BA743}" type="presOf" srcId="{D5E078B7-92E1-4CF0-A96A-3580312A9B6C}" destId="{5F5B2010-9F7C-4F85-BA19-0E749BF12EAC}" srcOrd="0" destOrd="0" presId="urn:microsoft.com/office/officeart/2005/8/layout/vList2"/>
    <dgm:cxn modelId="{F65C402A-B2C2-444E-A6E3-07D2C669EF28}" type="presParOf" srcId="{511B63DA-5090-4298-95ED-4E5112359373}" destId="{10DBB67B-63E3-4C9E-BB08-DE638FD9059B}" srcOrd="0" destOrd="0" presId="urn:microsoft.com/office/officeart/2005/8/layout/vList2"/>
    <dgm:cxn modelId="{517E4F55-B8D6-4950-B525-CDC8401F747C}" type="presParOf" srcId="{511B63DA-5090-4298-95ED-4E5112359373}" destId="{A255F266-8E08-4F65-B1C6-A736D4C9DABA}" srcOrd="1" destOrd="0" presId="urn:microsoft.com/office/officeart/2005/8/layout/vList2"/>
    <dgm:cxn modelId="{52B99D24-03E7-4629-9EF1-0F27ABD83401}" type="presParOf" srcId="{511B63DA-5090-4298-95ED-4E5112359373}" destId="{5F5B2010-9F7C-4F85-BA19-0E749BF12EAC}" srcOrd="2" destOrd="0" presId="urn:microsoft.com/office/officeart/2005/8/layout/vList2"/>
    <dgm:cxn modelId="{082C43A4-F736-4D36-B76E-F16DE2F8F67C}" type="presParOf" srcId="{511B63DA-5090-4298-95ED-4E5112359373}" destId="{74A3CA02-BE1A-47E4-BF47-AF00D6A5E0C4}"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Medical</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Social</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2">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with baby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2">
        <dgm:presLayoutVars>
          <dgm:chMax val="1"/>
          <dgm:chPref val="1"/>
        </dgm:presLayoutVars>
      </dgm:prSet>
      <dgm:spPr/>
    </dgm:pt>
  </dgm:ptLst>
  <dgm:cxnLst>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CC1479AC-B9E3-4FC1-88C2-1A5526491BBE}">
      <dgm:prSet/>
      <dgm:spPr/>
      <dgm:t>
        <a:bodyPr/>
        <a:lstStyle/>
        <a:p>
          <a:r>
            <a:rPr lang="en-US" dirty="0"/>
            <a:t>Situational</a:t>
          </a:r>
        </a:p>
      </dgm:t>
    </dgm:pt>
    <dgm:pt modelId="{B9F010BB-AB90-44C0-818B-4A2AD4649018}" type="parTrans" cxnId="{747B6753-56F4-48AD-8021-8E2B57F26E85}">
      <dgm:prSet/>
      <dgm:spPr/>
      <dgm:t>
        <a:bodyPr/>
        <a:lstStyle/>
        <a:p>
          <a:endParaRPr lang="en-US"/>
        </a:p>
      </dgm:t>
    </dgm:pt>
    <dgm:pt modelId="{BFA125A6-2625-45B1-9503-EF349D0BD844}" type="sibTrans" cxnId="{747B6753-56F4-48AD-8021-8E2B57F26E85}">
      <dgm:prSet/>
      <dgm:spPr/>
      <dgm:t>
        <a:bodyPr/>
        <a:lstStyle/>
        <a:p>
          <a:endParaRPr lang="en-US"/>
        </a:p>
      </dgm:t>
    </dgm:pt>
    <dgm:pt modelId="{16D81420-F14C-4B22-B792-3D32D94EA1DB}">
      <dgm:prSet/>
      <dgm:spPr/>
      <dgm:t>
        <a:bodyPr/>
        <a:lstStyle/>
        <a:p>
          <a:r>
            <a:rPr lang="en-US"/>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3971130C-9529-4789-84FC-694E92256FE1}" type="presOf" srcId="{CC1479AC-B9E3-4FC1-88C2-1A5526491BBE}" destId="{648DEA30-FD1E-41FB-8038-69D10A49B4A0}" srcOrd="0" destOrd="1" presId="urn:microsoft.com/office/officeart/2016/7/layout/HorizontalActionLi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747B6753-56F4-48AD-8021-8E2B57F26E85}" srcId="{D70D0301-AD66-40DD-85C5-2762D63DD6FC}" destId="{CC1479AC-B9E3-4FC1-88C2-1A5526491BBE}" srcOrd="1" destOrd="0" parTransId="{B9F010BB-AB90-44C0-818B-4A2AD4649018}" sibTransId="{BFA125A6-2625-45B1-9503-EF349D0BD844}"/>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2"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2" destOrd="0" parTransId="{346F5DC3-A2B9-4666-AE1E-AA181977906D}" sibTransId="{DC55647D-6064-41E2-818C-59F46A330636}"/>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BB67B-63E3-4C9E-BB08-DE638FD9059B}">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Accessibility</a:t>
          </a:r>
          <a:endParaRPr lang="en-US" sz="3800" kern="1200"/>
        </a:p>
      </dsp:txBody>
      <dsp:txXfrm>
        <a:off x="44492" y="69534"/>
        <a:ext cx="7285483" cy="822446"/>
      </dsp:txXfrm>
    </dsp:sp>
    <dsp:sp modelId="{5F5B2010-9F7C-4F85-BA19-0E749BF12EAC}">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Disability</a:t>
          </a:r>
          <a:endParaRPr lang="en-US" sz="3800" kern="120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Accessible Technology (AT)</a:t>
          </a:r>
          <a:endParaRPr lang="en-US" sz="3800" kern="120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A11y</a:t>
          </a:r>
          <a:endParaRPr lang="en-US" sz="3800" kern="120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Medical</a:t>
          </a:r>
          <a:endParaRPr lang="en-US" sz="4600" kern="1200" dirty="0"/>
        </a:p>
      </dsp:txBody>
      <dsp:txXfrm>
        <a:off x="712199" y="2612207"/>
        <a:ext cx="4320000" cy="720000"/>
      </dsp:txXfrm>
    </dsp:sp>
    <dsp:sp modelId="{775AD2B6-D9BE-4080-A128-43A60F3B62A5}">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Social</a:t>
          </a:r>
          <a:endParaRPr lang="en-US" sz="4600" kern="1200" dirty="0"/>
        </a:p>
      </dsp:txBody>
      <dsp:txXfrm>
        <a:off x="5788200" y="2612207"/>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166138"/>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Types</a:t>
          </a:r>
        </a:p>
      </dsp:txBody>
      <dsp:txXfrm>
        <a:off x="5592" y="166138"/>
        <a:ext cx="3531141" cy="1059342"/>
      </dsp:txXfrm>
    </dsp:sp>
    <dsp:sp modelId="{D2592ABE-6E58-480A-93E4-69F1BDB55EE8}">
      <dsp:nvSpPr>
        <dsp:cNvPr id="0" name=""/>
        <dsp:cNvSpPr/>
      </dsp:nvSpPr>
      <dsp:spPr>
        <a:xfrm>
          <a:off x="5592" y="1225481"/>
          <a:ext cx="3531141" cy="19484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dirty="0"/>
            <a:t>Hearing</a:t>
          </a:r>
        </a:p>
        <a:p>
          <a:pPr marL="0" lvl="0" indent="0" algn="l" defTabSz="755650">
            <a:lnSpc>
              <a:spcPct val="90000"/>
            </a:lnSpc>
            <a:spcBef>
              <a:spcPct val="0"/>
            </a:spcBef>
            <a:spcAft>
              <a:spcPct val="35000"/>
            </a:spcAft>
            <a:buNone/>
          </a:pPr>
          <a:r>
            <a:rPr lang="en-US" sz="1700" kern="1200"/>
            <a:t>Vision</a:t>
          </a:r>
        </a:p>
        <a:p>
          <a:pPr marL="0" lvl="0" indent="0" algn="l" defTabSz="755650">
            <a:lnSpc>
              <a:spcPct val="90000"/>
            </a:lnSpc>
            <a:spcBef>
              <a:spcPct val="0"/>
            </a:spcBef>
            <a:spcAft>
              <a:spcPct val="35000"/>
            </a:spcAft>
            <a:buNone/>
          </a:pPr>
          <a:r>
            <a:rPr lang="en-US" sz="1700" kern="1200"/>
            <a:t>Mobility</a:t>
          </a:r>
        </a:p>
        <a:p>
          <a:pPr marL="0" lvl="0" indent="0" algn="l" defTabSz="755650">
            <a:lnSpc>
              <a:spcPct val="90000"/>
            </a:lnSpc>
            <a:spcBef>
              <a:spcPct val="0"/>
            </a:spcBef>
            <a:spcAft>
              <a:spcPct val="35000"/>
            </a:spcAft>
            <a:buNone/>
          </a:pPr>
          <a:r>
            <a:rPr lang="en-US" sz="1700" kern="1200"/>
            <a:t>Comprehension</a:t>
          </a:r>
        </a:p>
      </dsp:txBody>
      <dsp:txXfrm>
        <a:off x="5592" y="1225481"/>
        <a:ext cx="3531141" cy="1948479"/>
      </dsp:txXfrm>
    </dsp:sp>
    <dsp:sp modelId="{4509828A-1885-4608-9CA4-0F861650D937}">
      <dsp:nvSpPr>
        <dsp:cNvPr id="0" name=""/>
        <dsp:cNvSpPr/>
      </dsp:nvSpPr>
      <dsp:spPr>
        <a:xfrm>
          <a:off x="3644629" y="166138"/>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Time</a:t>
          </a:r>
        </a:p>
      </dsp:txBody>
      <dsp:txXfrm>
        <a:off x="3644629" y="166138"/>
        <a:ext cx="3531141" cy="1059342"/>
      </dsp:txXfrm>
    </dsp:sp>
    <dsp:sp modelId="{648DEA30-FD1E-41FB-8038-69D10A49B4A0}">
      <dsp:nvSpPr>
        <dsp:cNvPr id="0" name=""/>
        <dsp:cNvSpPr/>
      </dsp:nvSpPr>
      <dsp:spPr>
        <a:xfrm>
          <a:off x="3644629" y="1225481"/>
          <a:ext cx="3531141" cy="19484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Temporary</a:t>
          </a:r>
        </a:p>
        <a:p>
          <a:pPr marL="0" lvl="0" indent="0" algn="l" defTabSz="755650">
            <a:lnSpc>
              <a:spcPct val="90000"/>
            </a:lnSpc>
            <a:spcBef>
              <a:spcPct val="0"/>
            </a:spcBef>
            <a:spcAft>
              <a:spcPct val="35000"/>
            </a:spcAft>
            <a:buNone/>
          </a:pPr>
          <a:r>
            <a:rPr lang="en-US" sz="1700" kern="1200" dirty="0"/>
            <a:t>Situational</a:t>
          </a:r>
        </a:p>
        <a:p>
          <a:pPr marL="0" lvl="0" indent="0" algn="l" defTabSz="755650">
            <a:lnSpc>
              <a:spcPct val="90000"/>
            </a:lnSpc>
            <a:spcBef>
              <a:spcPct val="0"/>
            </a:spcBef>
            <a:spcAft>
              <a:spcPct val="35000"/>
            </a:spcAft>
            <a:buNone/>
          </a:pPr>
          <a:r>
            <a:rPr lang="en-US" sz="1700" kern="1200"/>
            <a:t>Permanent</a:t>
          </a:r>
        </a:p>
      </dsp:txBody>
      <dsp:txXfrm>
        <a:off x="3644629" y="1225481"/>
        <a:ext cx="3531141" cy="1948479"/>
      </dsp:txXfrm>
    </dsp:sp>
    <dsp:sp modelId="{FC53DE69-2466-43F5-A0D3-415A85444237}">
      <dsp:nvSpPr>
        <dsp:cNvPr id="0" name=""/>
        <dsp:cNvSpPr/>
      </dsp:nvSpPr>
      <dsp:spPr>
        <a:xfrm>
          <a:off x="7283665" y="166138"/>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Visibility</a:t>
          </a:r>
        </a:p>
      </dsp:txBody>
      <dsp:txXfrm>
        <a:off x="7283665" y="166138"/>
        <a:ext cx="3531141" cy="1059342"/>
      </dsp:txXfrm>
    </dsp:sp>
    <dsp:sp modelId="{D9714EA7-9733-403B-8E53-77B3469D570B}">
      <dsp:nvSpPr>
        <dsp:cNvPr id="0" name=""/>
        <dsp:cNvSpPr/>
      </dsp:nvSpPr>
      <dsp:spPr>
        <a:xfrm>
          <a:off x="7283665" y="1225481"/>
          <a:ext cx="3531141" cy="19484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Visible</a:t>
          </a:r>
        </a:p>
        <a:p>
          <a:pPr marL="0" lvl="0" indent="0" algn="l" defTabSz="755650">
            <a:lnSpc>
              <a:spcPct val="90000"/>
            </a:lnSpc>
            <a:spcBef>
              <a:spcPct val="0"/>
            </a:spcBef>
            <a:spcAft>
              <a:spcPct val="35000"/>
            </a:spcAft>
            <a:buNone/>
          </a:pPr>
          <a:r>
            <a:rPr lang="en-US" sz="1700" kern="1200"/>
            <a:t>Invisible</a:t>
          </a:r>
        </a:p>
      </dsp:txBody>
      <dsp:txXfrm>
        <a:off x="7283665" y="1225481"/>
        <a:ext cx="3531141" cy="19484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7860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5</a:t>
            </a:fld>
            <a:endParaRPr lang="en-US"/>
          </a:p>
        </p:txBody>
      </p:sp>
    </p:spTree>
    <p:extLst>
      <p:ext uri="{BB962C8B-B14F-4D97-AF65-F5344CB8AC3E}">
        <p14:creationId xmlns:p14="http://schemas.microsoft.com/office/powerpoint/2010/main" val="2830502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12/24/2022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learn/paths/accessibility-fundamentals/" TargetMode="External"/><Relationship Id="rId3" Type="http://schemas.openxmlformats.org/officeDocument/2006/relationships/hyperlink" Target="https://www.nvaccess.org/" TargetMode="External"/><Relationship Id="rId7" Type="http://schemas.openxmlformats.org/officeDocument/2006/relationships/hyperlink" Target="https://twitter.com/MSFTEnable"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microsoft.com/en-us/accessibility" TargetMode="External"/><Relationship Id="rId11" Type="http://schemas.openxmlformats.org/officeDocument/2006/relationships/hyperlink" Target="https://ictbaseline.access-board.gov/" TargetMode="External"/><Relationship Id="rId5" Type="http://schemas.openxmlformats.org/officeDocument/2006/relationships/hyperlink" Target="https://dequeuniversity.com/screenreaders/narrator-keyboard-shortcuts" TargetMode="External"/><Relationship Id="rId10" Type="http://schemas.openxmlformats.org/officeDocument/2006/relationships/hyperlink" Target="https://developer.visa.com/pages/accessibility"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www.ssa.gov/accessibility/andi/help/install.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p:txBody>
          <a:bodyPr/>
          <a:lstStyle/>
          <a:p>
            <a:r>
              <a:rPr lang="en-US" dirty="0"/>
              <a:t>Introduction to Accessibility</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10820400" cy="4292599"/>
          </a:xfrm>
        </p:spPr>
        <p:txBody>
          <a:bodyPr>
            <a:normAutofit/>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built-in 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a:hlinkClick r:id="rId6"/>
              </a:rPr>
              <a:t>Microsoft Accessibility</a:t>
            </a:r>
            <a:r>
              <a:rPr lang="en-US" sz="1400" dirty="0">
                <a:hlinkClick r:id="rId6"/>
              </a:rPr>
              <a:t> </a:t>
            </a:r>
            <a:r>
              <a:rPr lang="en-US" sz="1400" dirty="0"/>
              <a:t>on Twitter at </a:t>
            </a:r>
            <a:r>
              <a:rPr lang="en-US" sz="1400" b="1" dirty="0">
                <a:hlinkClick r:id="rId7"/>
              </a:rPr>
              <a:t>@MSFTEnable</a:t>
            </a:r>
            <a:r>
              <a:rPr lang="en-US" sz="1400" b="1" dirty="0"/>
              <a:t> </a:t>
            </a:r>
            <a:r>
              <a:rPr lang="en-US" sz="1400" dirty="0"/>
              <a:t>and at on the </a:t>
            </a:r>
            <a:r>
              <a:rPr lang="en-US" sz="1400" dirty="0">
                <a:hlinkClick r:id="rId6"/>
              </a:rPr>
              <a:t>Microsoft Accessibility page</a:t>
            </a:r>
            <a:r>
              <a:rPr lang="en-US" sz="1400" dirty="0"/>
              <a:t>.</a:t>
            </a:r>
            <a:endParaRPr lang="en-US" sz="1400" b="1" dirty="0"/>
          </a:p>
          <a:p>
            <a:r>
              <a:rPr lang="en-US" sz="1400" b="1" dirty="0">
                <a:hlinkClick r:id="rId8"/>
              </a:rPr>
              <a:t>Microsoft Accessibility Fundamentals course</a:t>
            </a:r>
            <a:endParaRPr lang="en-US" sz="1400" b="1" dirty="0"/>
          </a:p>
          <a:p>
            <a:r>
              <a:rPr lang="en-US" sz="1400" b="1" dirty="0">
                <a:hlinkClick r:id="rId9"/>
              </a:rPr>
              <a:t>ANDI</a:t>
            </a:r>
            <a:r>
              <a:rPr lang="en-US" sz="1400" b="1" dirty="0"/>
              <a:t> – </a:t>
            </a:r>
            <a:r>
              <a:rPr lang="en-US" sz="1400" dirty="0"/>
              <a:t>Bookmark applet developed by the Social Security Administration to aid in Accessibility testing.</a:t>
            </a:r>
          </a:p>
          <a:p>
            <a:r>
              <a:rPr lang="en-US" sz="1400" b="1" dirty="0">
                <a:hlinkClick r:id="rId10"/>
              </a:rPr>
              <a:t>VGAR</a:t>
            </a:r>
            <a:r>
              <a:rPr lang="en-US" sz="1400" dirty="0"/>
              <a:t> – Visa Global Accessibility Requirements</a:t>
            </a:r>
          </a:p>
          <a:p>
            <a:r>
              <a:rPr lang="en-US" sz="1400" b="1" dirty="0">
                <a:hlinkClick r:id="rId11"/>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p:txBody>
      </p:sp>
    </p:spTree>
    <p:extLst>
      <p:ext uri="{BB962C8B-B14F-4D97-AF65-F5344CB8AC3E}">
        <p14:creationId xmlns:p14="http://schemas.microsoft.com/office/powerpoint/2010/main" val="43688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5350933" cy="4292599"/>
          </a:xfrm>
        </p:spPr>
        <p:txBody>
          <a:bodyPr>
            <a:normAutofit/>
          </a:bodyPr>
          <a:lstStyle/>
          <a:p>
            <a:r>
              <a:rPr lang="en-US" sz="1400" b="1" dirty="0"/>
              <a:t>Erissa Duvall</a:t>
            </a:r>
          </a:p>
          <a:p>
            <a:r>
              <a:rPr lang="en-US" sz="1400" b="1" dirty="0">
                <a:hlinkClick r:id="rId2"/>
              </a:rPr>
              <a:t>A11y@corgidev.com</a:t>
            </a:r>
            <a:endParaRPr lang="en-US" sz="1400" b="1" dirty="0"/>
          </a:p>
          <a:p>
            <a:r>
              <a:rPr lang="en-US" sz="1400" b="1" dirty="0">
                <a:hlinkClick r:id="rId3"/>
              </a:rPr>
              <a:t>https://Corgidev.com/a11y.html</a:t>
            </a:r>
            <a:endParaRPr lang="en-US" sz="1400" b="1" dirty="0"/>
          </a:p>
          <a:p>
            <a:r>
              <a:rPr lang="en-US" sz="1400" b="1" dirty="0"/>
              <a:t>Mastodon: </a:t>
            </a:r>
            <a:r>
              <a:rPr lang="en-US" sz="1400" b="1" dirty="0">
                <a:hlinkClick r:id="rId4"/>
              </a:rPr>
              <a:t>https://a11y.info/@CorgiDev</a:t>
            </a:r>
            <a:endParaRPr lang="en-US" sz="1400" b="1" dirty="0"/>
          </a:p>
          <a:p>
            <a:r>
              <a:rPr lang="en-US" sz="1400" b="1" dirty="0"/>
              <a:t>LinkedIn: </a:t>
            </a:r>
            <a:r>
              <a:rPr lang="en-US" sz="1400" b="1" dirty="0">
                <a:hlinkClick r:id="rId5"/>
              </a:rPr>
              <a:t>https://www.linkedin.com/in/corgidev/</a:t>
            </a:r>
            <a:endParaRPr lang="en-US" sz="1400" b="1" dirty="0"/>
          </a:p>
        </p:txBody>
      </p:sp>
      <p:pic>
        <p:nvPicPr>
          <p:cNvPr id="4" name="Picture 3" descr="Icon&#10;&#10;Description automatically generated">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7000" y="2334427"/>
            <a:ext cx="3759200" cy="3759200"/>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p:txBody>
          <a:bodyPr/>
          <a:lstStyle/>
          <a:p>
            <a:r>
              <a:rPr lang="en-US" dirty="0"/>
              <a:t>Who am I?</a:t>
            </a:r>
          </a:p>
          <a:p>
            <a:r>
              <a:rPr lang="en-US" dirty="0"/>
              <a:t>What is Accessibility?</a:t>
            </a:r>
          </a:p>
          <a:p>
            <a:r>
              <a:rPr lang="en-US" dirty="0"/>
              <a:t>Models of </a:t>
            </a:r>
            <a:r>
              <a:rPr lang="en-US" dirty="0" err="1"/>
              <a:t>DIsability</a:t>
            </a:r>
            <a:endParaRPr lang="en-US" dirty="0"/>
          </a:p>
          <a:p>
            <a:r>
              <a:rPr lang="en-US" dirty="0"/>
              <a:t>Accessibility Categories</a:t>
            </a:r>
          </a:p>
          <a:p>
            <a:r>
              <a:rPr lang="en-US" dirty="0"/>
              <a:t>Why does Accessibility matter?</a:t>
            </a:r>
          </a:p>
          <a:p>
            <a:r>
              <a:rPr lang="en-US" dirty="0"/>
              <a:t>Who is responsible?</a:t>
            </a:r>
          </a:p>
          <a:p>
            <a:endParaRPr lang="en-US" dirty="0"/>
          </a:p>
        </p:txBody>
      </p:sp>
    </p:spTree>
    <p:extLst>
      <p:ext uri="{BB962C8B-B14F-4D97-AF65-F5344CB8AC3E}">
        <p14:creationId xmlns:p14="http://schemas.microsoft.com/office/powerpoint/2010/main" val="310248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960140" cy="4024125"/>
          </a:xfrm>
        </p:spPr>
        <p:txBody>
          <a:bodyPr/>
          <a:lstStyle/>
          <a:p>
            <a:r>
              <a:rPr lang="en-US" dirty="0"/>
              <a:t>Erissa Duvall</a:t>
            </a:r>
          </a:p>
          <a:p>
            <a:r>
              <a:rPr lang="en-US" dirty="0"/>
              <a:t>A nerd</a:t>
            </a:r>
          </a:p>
          <a:p>
            <a:r>
              <a:rPr lang="en-US" dirty="0"/>
              <a:t>A gamer</a:t>
            </a:r>
          </a:p>
          <a:p>
            <a:r>
              <a:rPr lang="en-US" dirty="0"/>
              <a:t>Formerly:</a:t>
            </a:r>
          </a:p>
          <a:p>
            <a:pPr lvl="1"/>
            <a:r>
              <a:rPr lang="en-US" dirty="0"/>
              <a:t>3 years IT at American Printing House for the Blind</a:t>
            </a:r>
          </a:p>
          <a:p>
            <a:r>
              <a:rPr lang="en-US" dirty="0"/>
              <a:t>Currently:</a:t>
            </a:r>
          </a:p>
          <a:p>
            <a:pPr lvl="1"/>
            <a:r>
              <a:rPr lang="en-US" dirty="0"/>
              <a:t>Part-Time QA for </a:t>
            </a:r>
            <a:r>
              <a:rPr lang="en-US" dirty="0" err="1"/>
              <a:t>GoodMaps</a:t>
            </a:r>
            <a:endParaRPr lang="en-US" dirty="0"/>
          </a:p>
          <a:p>
            <a:pPr lvl="1"/>
            <a:r>
              <a:rPr lang="en-US" dirty="0"/>
              <a:t>Accessibility Engineer for CVS Health</a:t>
            </a:r>
          </a:p>
          <a:p>
            <a:pPr lvl="1"/>
            <a:r>
              <a:rPr lang="en-US" dirty="0"/>
              <a:t>Volunteer mentor with Code Louisville</a:t>
            </a:r>
          </a:p>
          <a:p>
            <a:pPr lvl="1"/>
            <a:endParaRPr lang="en-US" dirty="0"/>
          </a:p>
          <a:p>
            <a:endParaRPr lang="en-US" dirty="0"/>
          </a:p>
          <a:p>
            <a:endParaRPr lang="en-US" dirty="0"/>
          </a:p>
          <a:p>
            <a:endParaRPr lang="en-US" dirty="0"/>
          </a:p>
        </p:txBody>
      </p:sp>
      <p:pic>
        <p:nvPicPr>
          <p:cNvPr id="8" name="Picture 7" descr="A person posing with a stuffed animal&#10;&#10;Description automatically generated with low confidence">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396" y="2057401"/>
            <a:ext cx="3459804" cy="4324755"/>
          </a:xfrm>
          <a:prstGeom prst="rect">
            <a:avLst/>
          </a:prstGeom>
        </p:spPr>
      </p:pic>
    </p:spTree>
    <p:extLst>
      <p:ext uri="{BB962C8B-B14F-4D97-AF65-F5344CB8AC3E}">
        <p14:creationId xmlns:p14="http://schemas.microsoft.com/office/powerpoint/2010/main" val="395858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Lst>
          </p:cNvPr>
          <p:cNvGraphicFramePr>
            <a:graphicFrameLocks noGrp="1"/>
          </p:cNvGraphicFramePr>
          <p:nvPr>
            <p:ph idx="1"/>
            <p:extLst>
              <p:ext uri="{D42A27DB-BD31-4B8C-83A1-F6EECF244321}">
                <p14:modId xmlns:p14="http://schemas.microsoft.com/office/powerpoint/2010/main" val="2215814274"/>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Models </a:t>
            </a:r>
            <a:r>
              <a:rPr lang="en-US"/>
              <a:t>of Disability</a:t>
            </a:r>
            <a:endParaRPr lang="en-US" dirty="0"/>
          </a:p>
        </p:txBody>
      </p:sp>
      <p:graphicFrame>
        <p:nvGraphicFramePr>
          <p:cNvPr id="12" name="Content Placeholder 2">
            <a:extLst>
              <a:ext uri="{FF2B5EF4-FFF2-40B4-BE49-F238E27FC236}">
                <a16:creationId xmlns:a16="http://schemas.microsoft.com/office/drawing/2014/main" id="{962B2CBF-3195-8459-5585-48CC0AA02536}"/>
              </a:ext>
            </a:extLst>
          </p:cNvPr>
          <p:cNvGraphicFramePr>
            <a:graphicFrameLocks noGrp="1"/>
          </p:cNvGraphicFramePr>
          <p:nvPr>
            <p:ph idx="1"/>
            <p:extLst>
              <p:ext uri="{D42A27DB-BD31-4B8C-83A1-F6EECF244321}">
                <p14:modId xmlns:p14="http://schemas.microsoft.com/office/powerpoint/2010/main" val="333529376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77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Lst>
          </p:cNvPr>
          <p:cNvGraphicFramePr>
            <a:graphicFrameLocks noGrp="1"/>
          </p:cNvGraphicFramePr>
          <p:nvPr>
            <p:ph idx="1"/>
            <p:extLst>
              <p:ext uri="{D42A27DB-BD31-4B8C-83A1-F6EECF244321}">
                <p14:modId xmlns:p14="http://schemas.microsoft.com/office/powerpoint/2010/main" val="1503076701"/>
              </p:ext>
            </p:extLst>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97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Why Does Accessibility matter?</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10820400" cy="4155440"/>
          </a:xfrm>
        </p:spPr>
        <p:txBody>
          <a:bodyPr>
            <a:normAutofit fontScale="92500" lnSpcReduction="20000"/>
          </a:bodyPr>
          <a:lstStyle/>
          <a:p>
            <a:r>
              <a:rPr lang="en-US" sz="1700" b="1" dirty="0"/>
              <a:t>Can exclude a lot of customers without it</a:t>
            </a:r>
          </a:p>
          <a:p>
            <a:pPr lvl="1"/>
            <a:r>
              <a:rPr lang="en-US" sz="1700" dirty="0"/>
              <a:t>CDC estimates that around 26% of people in the US have a disability</a:t>
            </a:r>
          </a:p>
          <a:p>
            <a:r>
              <a:rPr lang="en-US" sz="1700" b="1" dirty="0"/>
              <a:t>Helps with retention / diversity</a:t>
            </a:r>
          </a:p>
          <a:p>
            <a:pPr lvl="1"/>
            <a:r>
              <a:rPr lang="en-US" sz="1700" dirty="0"/>
              <a:t>Helps people feel welcome</a:t>
            </a:r>
          </a:p>
          <a:p>
            <a:pPr lvl="1"/>
            <a:r>
              <a:rPr lang="en-US" sz="1700" dirty="0"/>
              <a:t>Helps people feel seen/supported</a:t>
            </a:r>
          </a:p>
          <a:p>
            <a:r>
              <a:rPr lang="en-US" sz="1700" b="1" dirty="0"/>
              <a:t>Lack of a11y = discrimination</a:t>
            </a:r>
          </a:p>
          <a:p>
            <a:pPr lvl="1"/>
            <a:r>
              <a:rPr lang="en-US" sz="1700" dirty="0"/>
              <a:t>Unfairly block people from personal and professional opportunities</a:t>
            </a:r>
          </a:p>
          <a:p>
            <a:pPr lvl="1"/>
            <a:r>
              <a:rPr lang="en-US" sz="1700" dirty="0"/>
              <a:t>Unfairly block people from information</a:t>
            </a:r>
          </a:p>
          <a:p>
            <a:pPr lvl="1"/>
            <a:r>
              <a:rPr lang="en-US" sz="1700" dirty="0"/>
              <a:t>Isolate people</a:t>
            </a:r>
          </a:p>
          <a:p>
            <a:r>
              <a:rPr lang="en-US" sz="1700" b="1" dirty="0"/>
              <a:t>Expensive financially and socially</a:t>
            </a:r>
          </a:p>
          <a:p>
            <a:pPr lvl="1"/>
            <a:r>
              <a:rPr lang="en-US" sz="1700" dirty="0"/>
              <a:t>Expensive lawsuits and fines</a:t>
            </a:r>
          </a:p>
          <a:p>
            <a:pPr lvl="1"/>
            <a:r>
              <a:rPr lang="en-US" sz="1700" dirty="0"/>
              <a:t>Loss of social standing / respect</a:t>
            </a:r>
          </a:p>
          <a:p>
            <a:pPr lvl="1"/>
            <a:r>
              <a:rPr lang="en-US" sz="1700" dirty="0"/>
              <a:t>You are not getting an exemption, just ask Dominos</a:t>
            </a:r>
          </a:p>
          <a:p>
            <a:r>
              <a:rPr lang="en-US" sz="1700" b="1" dirty="0"/>
              <a:t>Helps everyone</a:t>
            </a:r>
          </a:p>
          <a:p>
            <a:pPr lvl="1"/>
            <a:r>
              <a:rPr lang="en-US" sz="1700" dirty="0"/>
              <a:t>Make things better for all, yourselves included</a:t>
            </a:r>
          </a:p>
          <a:p>
            <a:endParaRPr lang="en-US" dirty="0"/>
          </a:p>
          <a:p>
            <a:endParaRPr lang="en-US" dirty="0"/>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952" y="1790421"/>
            <a:ext cx="3600047" cy="2401556"/>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396" y="4094424"/>
            <a:ext cx="4145364" cy="2763576"/>
          </a:xfrm>
          <a:prstGeom prst="rect">
            <a:avLst/>
          </a:prstGeom>
        </p:spPr>
      </p:pic>
    </p:spTree>
    <p:extLst>
      <p:ext uri="{BB962C8B-B14F-4D97-AF65-F5344CB8AC3E}">
        <p14:creationId xmlns:p14="http://schemas.microsoft.com/office/powerpoint/2010/main" val="395648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is responsible?</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3259666"/>
            <a:ext cx="10820400" cy="973667"/>
          </a:xfrm>
        </p:spPr>
        <p:txBody>
          <a:bodyPr>
            <a:normAutofit/>
          </a:bodyPr>
          <a:lstStyle/>
          <a:p>
            <a:pPr marL="0" indent="0" algn="ctr">
              <a:buNone/>
            </a:pPr>
            <a:r>
              <a:rPr lang="en-US" sz="5400" b="1" dirty="0"/>
              <a:t>Everyone</a:t>
            </a:r>
            <a:endParaRPr lang="en-US" sz="5400" dirty="0"/>
          </a:p>
        </p:txBody>
      </p:sp>
    </p:spTree>
    <p:extLst>
      <p:ext uri="{BB962C8B-B14F-4D97-AF65-F5344CB8AC3E}">
        <p14:creationId xmlns:p14="http://schemas.microsoft.com/office/powerpoint/2010/main" val="2280723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can you do?</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845733"/>
            <a:ext cx="10820400" cy="4792134"/>
          </a:xfrm>
        </p:spPr>
        <p:txBody>
          <a:bodyPr>
            <a:normAutofit fontScale="85000" lnSpcReduction="20000"/>
          </a:bodyPr>
          <a:lstStyle/>
          <a:p>
            <a:endParaRPr lang="en-US" b="1" dirty="0"/>
          </a:p>
          <a:p>
            <a:r>
              <a:rPr lang="en-US" b="1" dirty="0"/>
              <a:t>Shift-left</a:t>
            </a:r>
          </a:p>
          <a:p>
            <a:r>
              <a:rPr lang="en-US" b="1" dirty="0"/>
              <a:t>Listen</a:t>
            </a:r>
          </a:p>
          <a:p>
            <a:r>
              <a:rPr lang="en-US" b="1" dirty="0"/>
              <a:t>Speak up</a:t>
            </a:r>
          </a:p>
          <a:p>
            <a:r>
              <a:rPr lang="en-US" b="1" dirty="0"/>
              <a:t>Respectful, people-first language</a:t>
            </a:r>
          </a:p>
          <a:p>
            <a:r>
              <a:rPr lang="en-US" b="1" dirty="0"/>
              <a:t>Accessibility Guidelines</a:t>
            </a:r>
          </a:p>
          <a:p>
            <a:pPr lvl="1"/>
            <a:r>
              <a:rPr lang="en-US" dirty="0"/>
              <a:t>WCAG (at least AA)</a:t>
            </a:r>
          </a:p>
          <a:p>
            <a:pPr lvl="1"/>
            <a:r>
              <a:rPr lang="en-US" dirty="0"/>
              <a:t>ATAG</a:t>
            </a:r>
          </a:p>
          <a:p>
            <a:pPr lvl="1"/>
            <a:r>
              <a:rPr lang="en-US" dirty="0"/>
              <a:t>UAAG</a:t>
            </a:r>
          </a:p>
          <a:p>
            <a:r>
              <a:rPr lang="en-US" b="1" dirty="0"/>
              <a:t>Accessibility Regulations</a:t>
            </a:r>
          </a:p>
          <a:p>
            <a:pPr lvl="1"/>
            <a:r>
              <a:rPr lang="en-US" dirty="0"/>
              <a:t>ADA</a:t>
            </a:r>
          </a:p>
          <a:p>
            <a:pPr lvl="1"/>
            <a:r>
              <a:rPr lang="en-US" dirty="0"/>
              <a:t>Section 508</a:t>
            </a:r>
          </a:p>
          <a:p>
            <a:r>
              <a:rPr lang="en-US" b="1" dirty="0"/>
              <a:t>Follow coding best practices</a:t>
            </a:r>
          </a:p>
          <a:p>
            <a:pPr lvl="1"/>
            <a:r>
              <a:rPr lang="en-US" dirty="0"/>
              <a:t>W3C</a:t>
            </a:r>
          </a:p>
          <a:p>
            <a:pPr lvl="1"/>
            <a:r>
              <a:rPr lang="en-US" dirty="0"/>
              <a:t>PEP (Python)</a:t>
            </a:r>
          </a:p>
          <a:p>
            <a:pPr lvl="1"/>
            <a:r>
              <a:rPr lang="en-US"/>
              <a:t>WAI-ARIA</a:t>
            </a:r>
          </a:p>
        </p:txBody>
      </p:sp>
    </p:spTree>
    <p:extLst>
      <p:ext uri="{BB962C8B-B14F-4D97-AF65-F5344CB8AC3E}">
        <p14:creationId xmlns:p14="http://schemas.microsoft.com/office/powerpoint/2010/main" val="28782056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604</Words>
  <Application>Microsoft Office PowerPoint</Application>
  <PresentationFormat>Widescreen</PresentationFormat>
  <Paragraphs>107</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Vapor Trail</vt:lpstr>
      <vt:lpstr>Introduction to Accessibility</vt:lpstr>
      <vt:lpstr>Agenda</vt:lpstr>
      <vt:lpstr>Who am I?</vt:lpstr>
      <vt:lpstr>What is Accessibility?</vt:lpstr>
      <vt:lpstr>Models of Disability</vt:lpstr>
      <vt:lpstr>Accessibility categories</vt:lpstr>
      <vt:lpstr>Why Does Accessibility matter?</vt:lpstr>
      <vt:lpstr>Who is responsible?</vt:lpstr>
      <vt:lpstr>What can you do?</vt:lpstr>
      <vt:lpstr>Tools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Beth Gray</dc:creator>
  <cp:lastModifiedBy>Erissa Duvall</cp:lastModifiedBy>
  <cp:revision>10</cp:revision>
  <dcterms:created xsi:type="dcterms:W3CDTF">2020-07-15T00:49:10Z</dcterms:created>
  <dcterms:modified xsi:type="dcterms:W3CDTF">2022-12-24T16:58:31Z</dcterms:modified>
</cp:coreProperties>
</file>